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Bree Serif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81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2362200" y="1066800"/>
            <a:ext cx="0" cy="3067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hape 66"/>
          <p:cNvCxnSpPr/>
          <p:nvPr/>
        </p:nvCxnSpPr>
        <p:spPr>
          <a:xfrm>
            <a:off x="0" y="1685925"/>
            <a:ext cx="2362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lang="en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73" name="Shape 7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057700"/>
            <a:ext cx="9144000" cy="7164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345650" y="1925025"/>
            <a:ext cx="7172100" cy="19899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57BB8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33AC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10800000" flipH="1">
            <a:off x="8659499" y="-25"/>
            <a:ext cx="484500" cy="1741500"/>
          </a:xfrm>
          <a:prstGeom prst="rect">
            <a:avLst/>
          </a:prstGeom>
          <a:solidFill>
            <a:srgbClr val="87CEA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67869/gir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openclipart.org/detail/255871/black-princess" TargetMode="External"/><Relationship Id="rId4" Type="http://schemas.openxmlformats.org/officeDocument/2006/relationships/hyperlink" Target="https://openclipart.org/detail/21847/comic-characters-bearded-gu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2.06 - Present Tense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Conjugating verbs that end in ar.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38550" y="81850"/>
            <a:ext cx="2937000" cy="49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¿Qué haces tú? - write 3 sentences ( 3 frases) using Yo+ verb.- Choose 3 different ones.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Cross the ar.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Keep the stem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Add “o”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Optional add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cuándo-when, dónde-where, qué-what, con quién -with whom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(repaso- conmigo, contigo, con ella, con nosotros, etc.)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Ejemplos: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Yo hablo en mi casa. Yo canto con mis amigas.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(Do not use- Me gusta cantar- you’re not conjugating cantar, you are leaving it in the infinitive.)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2" y="81850"/>
            <a:ext cx="4932975" cy="28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899" y="2571749"/>
            <a:ext cx="5187949" cy="26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7200" y="307975"/>
            <a:ext cx="2712000" cy="462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¿Qué hace ella/él? - escribe 3 frases con Ella/él+ verb.- Choose 3 different ones.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Cross the ar.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Keep the stem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Add “a”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Ejemplo: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Mi amiga habla mucho. Ella canta bien.</a:t>
            </a:r>
          </a:p>
          <a:p>
            <a:pPr lvl="0">
              <a:spcBef>
                <a:spcPts val="0"/>
              </a:spcBef>
              <a:buNone/>
            </a:pP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(Do not use- Le gusta cantar- you’re not conjugating cantar, you are leaving it in the infinitive.)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2" y="81850"/>
            <a:ext cx="4932975" cy="28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899" y="2571749"/>
            <a:ext cx="5187949" cy="26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7200" y="307975"/>
            <a:ext cx="2712000" cy="462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¿Qué hacen ustedes? - write 3 sentences using Nosotros, nosotras + verb.- Choose 3 different ones.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Cross the ar.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Keep the stem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Add “amos”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Ejemplo: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Yo y mi amiga hablamos mucho. Nosotras cantamos bien.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(Do not use- Nos  gusta cantar- you’re not conjugating cantar, you are leaving it in the infinitive.)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822" y="81850"/>
            <a:ext cx="4932975" cy="28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899" y="2571749"/>
            <a:ext cx="5187949" cy="26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Cliparts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Actividades-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https://openclipart.org/detail/179925/reading-boy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https://openclipart.org/detail/196387/listening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https://openclipart.org/detail/221469/watching-tv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https://openclipart.org/detail/180210/colored-pencils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https://openclipart.org/detail/264673/santa-giving-children-presents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https://openclipart.org/detail/124759/dancing-penguins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https://openclipart.org/detail/723/girl-playing-soccer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https://openclipart.org/detail/167318/talking-sign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https://openclipart.org/detail/216911/girl-raising-her-hand-at-a-desk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https://openclipart.org/detail/227550/students-group-work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https://openclipart.org/detail/196143/question-mark-icon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https://openclipart.org/detail/267869/girl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Guy/Girl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25000"/>
              <a:buFont typeface="Lato"/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Guy:-</a:t>
            </a:r>
            <a:r>
              <a:rPr lang="en" sz="800" u="sng">
                <a:solidFill>
                  <a:srgbClr val="F6CD4C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https://openclipart.org/detail/21847/comic-characters-bearded-guy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ct val="25000"/>
              <a:buFont typeface="Lato"/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Princess: </a:t>
            </a:r>
            <a:r>
              <a:rPr lang="en" sz="800" u="sng">
                <a:solidFill>
                  <a:srgbClr val="F6CD4C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https://openclipart.org/detail/255871/black-princess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Objectives- Metas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4294967295"/>
          </p:nvPr>
        </p:nvSpPr>
        <p:spPr>
          <a:xfrm>
            <a:off x="345650" y="693420"/>
            <a:ext cx="7681200" cy="40691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Bree Serif"/>
              <a:buChar char="●"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You can talk about your favorite activities and hobbies using “I like“ plus using the present tense.</a:t>
            </a:r>
          </a:p>
          <a:p>
            <a:pPr marL="457200" lvl="0" indent="-228600" rtl="0">
              <a:spcBef>
                <a:spcPts val="0"/>
              </a:spcBef>
              <a:buFont typeface="Bree Serif"/>
              <a:buChar char="●"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You will be able to describe what each person is doing by using the present tense of verbs ending in ar.</a:t>
            </a:r>
          </a:p>
          <a:p>
            <a:pPr marL="457200" lvl="0" indent="-228600" rtl="0">
              <a:spcBef>
                <a:spcPts val="0"/>
              </a:spcBef>
              <a:buFont typeface="Bree Serif"/>
              <a:buChar char="●"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You will be able to use subject pronouns to substitute the names - Yo, ella, etc. </a:t>
            </a:r>
          </a:p>
          <a:p>
            <a:pPr marL="457200" lvl="0" indent="-228600" rtl="0">
              <a:spcBef>
                <a:spcPts val="0"/>
              </a:spcBef>
              <a:buFont typeface="Bree Serif"/>
              <a:buChar char="●"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You will be able to write sentences using the present tense adding information such as when, where, what and with whom. </a:t>
            </a:r>
          </a:p>
          <a:p>
            <a:pPr marL="457200" lvl="0" indent="-228600">
              <a:spcBef>
                <a:spcPts val="0"/>
              </a:spcBef>
              <a:buFont typeface="Bree Serif"/>
              <a:buChar char="●"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You will be able to use the preposition con (with) to describe with whom each person is doing what. Review of expressions such as contigo y conmigo.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¿Te gusta? o ¿No te gusta?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¿ Qué te gusta ...?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 ¿Cuándo? ¿Dónde? ¿Con quién?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949" y="307975"/>
            <a:ext cx="60440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099950" y="3922575"/>
            <a:ext cx="5827500" cy="6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Me gusta estudiar español y bailar con mis amigas. No me gusta dibujar personas. Me gusta mirar la tele en mi casa por la noche.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311340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Bree Serif"/>
                <a:sym typeface="Bree Serif"/>
              </a:rPr>
              <a:t>E</a:t>
            </a:r>
            <a:r>
              <a:rPr lang="en" sz="1400" dirty="0">
                <a:latin typeface="Bree Serif"/>
                <a:sym typeface="Bree Serif"/>
              </a:rPr>
              <a:t>studiar= to study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escuchar = to listen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mirar= to watch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dibujar = to draw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entregar= to deliver, to turn it in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bailar= to dance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practicar = to practice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hablar = to speak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participar= to participate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trabajar= to work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preguntar= to ask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buscar= to look for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 </a:t>
            </a:r>
            <a:br>
              <a:rPr lang="en" sz="1400" dirty="0">
                <a:latin typeface="Bree Serif"/>
                <a:sym typeface="Bree Serif"/>
              </a:rPr>
            </a:b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When talking I …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Yo estudio, Yo escucho, Yo miro, Yo dibujo, etc…</a:t>
            </a:r>
            <a:br>
              <a:rPr lang="en" sz="1400" dirty="0">
                <a:latin typeface="Bree Serif"/>
                <a:sym typeface="Bree Serif"/>
              </a:rPr>
            </a:br>
            <a:r>
              <a:rPr lang="en" sz="1400" dirty="0">
                <a:latin typeface="Bree Serif"/>
                <a:sym typeface="Bree Serif"/>
              </a:rPr>
              <a:t>(drop the ar and add “o” for Yo= I)</a:t>
            </a:r>
            <a:endParaRPr sz="1400" dirty="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950" y="56515"/>
            <a:ext cx="4847710" cy="296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099950" y="3922575"/>
            <a:ext cx="5827500" cy="6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4300" y="2529840"/>
            <a:ext cx="5219700" cy="261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5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¿Te gusta? o ¿No te gusta?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¿ Qué te gusta ...?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¿Cuándo? ¿Dónde? ¿Con quién?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299" y="221675"/>
            <a:ext cx="5857000" cy="39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472300" y="4208325"/>
            <a:ext cx="5282100" cy="7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Me gusta mucho hablar con mis amigas en la escuela durante el almuerzo.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6427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Subject Pronouns</a:t>
            </a:r>
          </a:p>
          <a:p>
            <a:pPr lvl="0" algn="ctr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Yo=I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Tú = You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Usted= You (formal)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Ella/él = she/he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Pon una foto tuya aquí y escribe - Yo me llamo ... </a:t>
            </a:r>
          </a:p>
        </p:txBody>
      </p:sp>
      <p:grpSp>
        <p:nvGrpSpPr>
          <p:cNvPr id="130" name="Shape 130"/>
          <p:cNvGrpSpPr/>
          <p:nvPr/>
        </p:nvGrpSpPr>
        <p:grpSpPr>
          <a:xfrm>
            <a:off x="3361787" y="857249"/>
            <a:ext cx="1333500" cy="2424500"/>
            <a:chOff x="3361787" y="857249"/>
            <a:chExt cx="1333500" cy="2424500"/>
          </a:xfrm>
        </p:grpSpPr>
        <p:pic>
          <p:nvPicPr>
            <p:cNvPr id="131" name="Shape 131" descr="Sra. Siqueira hippie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81100" y="857249"/>
              <a:ext cx="1294874" cy="161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Shape 132"/>
            <p:cNvSpPr txBox="1"/>
            <p:nvPr/>
          </p:nvSpPr>
          <p:spPr>
            <a:xfrm>
              <a:off x="3361787" y="2467850"/>
              <a:ext cx="1333500" cy="81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Yo me llam</a:t>
              </a:r>
              <a:r>
                <a:rPr lang="en" b="1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Sra. Siqueira, ¿ y tú?</a:t>
              </a: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4787275" y="909200"/>
            <a:ext cx="1392048" cy="2545700"/>
            <a:chOff x="4787275" y="909200"/>
            <a:chExt cx="1392048" cy="2545700"/>
          </a:xfrm>
        </p:grpSpPr>
        <p:pic>
          <p:nvPicPr>
            <p:cNvPr id="134" name="Shape 134" descr="nicubunu-Comic-characters-Bearded-guy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87275" y="909199"/>
              <a:ext cx="1392048" cy="1610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 txBox="1"/>
            <p:nvPr/>
          </p:nvSpPr>
          <p:spPr>
            <a:xfrm>
              <a:off x="4937750" y="2519800"/>
              <a:ext cx="1091100" cy="935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Tú te llam</a:t>
              </a:r>
              <a:r>
                <a:rPr lang="en" b="1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as 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Roberto ¿ y ella?</a:t>
              </a:r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6347125" y="860137"/>
            <a:ext cx="1091100" cy="3175087"/>
            <a:chOff x="6347125" y="860137"/>
            <a:chExt cx="1091100" cy="3175087"/>
          </a:xfrm>
        </p:grpSpPr>
        <p:pic>
          <p:nvPicPr>
            <p:cNvPr id="137" name="Shape 137" descr="Black-Princess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468325" y="860137"/>
              <a:ext cx="580149" cy="1708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6347125" y="2641125"/>
              <a:ext cx="1091100" cy="139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Ella se llam</a:t>
              </a:r>
              <a:r>
                <a:rPr lang="en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Princesa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Luisa ¿ y él?</a:t>
              </a: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7678575" y="860150"/>
            <a:ext cx="1091100" cy="2369699"/>
            <a:chOff x="7678575" y="860150"/>
            <a:chExt cx="1091100" cy="2369699"/>
          </a:xfrm>
        </p:grpSpPr>
        <p:pic>
          <p:nvPicPr>
            <p:cNvPr id="140" name="Shape 140" descr="Luka Mr. Alphabet 1.JP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78575" y="860150"/>
              <a:ext cx="1091100" cy="170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7678575" y="2519750"/>
              <a:ext cx="10911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Él se llam</a:t>
              </a:r>
              <a:r>
                <a:rPr lang="en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Luka.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3404950" y="3843400"/>
            <a:ext cx="5403600" cy="12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i="1">
                <a:latin typeface="Bree Serif"/>
                <a:ea typeface="Bree Serif"/>
                <a:cs typeface="Bree Serif"/>
                <a:sym typeface="Bree Serif"/>
              </a:rPr>
              <a:t>Use tú when talking a to friend, someone you are familiar with, use usted when you are talking to an older person or someone you should show respect to, such as a teacher, a principal, an adult you are meeting/talking for the first time, etc.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i="1">
                <a:latin typeface="Bree Serif"/>
                <a:ea typeface="Bree Serif"/>
                <a:cs typeface="Bree Serif"/>
                <a:sym typeface="Bree Serif"/>
              </a:rPr>
              <a:t>Can you give me some more examples of using tú vs. usted?</a:t>
            </a:r>
          </a:p>
          <a:p>
            <a:pPr lvl="0">
              <a:spcBef>
                <a:spcPts val="0"/>
              </a:spcBef>
              <a:buNone/>
            </a:pPr>
            <a:endParaRPr sz="1100" i="1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84100" y="178100"/>
            <a:ext cx="2640300" cy="481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Subject Pronouns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Nosotros=we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Nosotras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Vosotros/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vosotras= you all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Ustedes=you all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Ellos/ellas= they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¿Tú habl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mucho o poco?  Yo habl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mucho.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361808" y="2467850"/>
            <a:ext cx="22665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Nosotros, Carlos y yo, habl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amos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mucho.</a:t>
            </a:r>
          </a:p>
        </p:txBody>
      </p:sp>
      <p:pic>
        <p:nvPicPr>
          <p:cNvPr id="150" name="Shape 150" descr="nicubunu-Comic-characters-Bearded-gu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175" y="857249"/>
            <a:ext cx="1392048" cy="16105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51" name="Shape 151"/>
          <p:cNvGrpSpPr/>
          <p:nvPr/>
        </p:nvGrpSpPr>
        <p:grpSpPr>
          <a:xfrm>
            <a:off x="3318425" y="3193850"/>
            <a:ext cx="2762349" cy="1708726"/>
            <a:chOff x="3318425" y="3193850"/>
            <a:chExt cx="2762349" cy="1708726"/>
          </a:xfrm>
        </p:grpSpPr>
        <p:pic>
          <p:nvPicPr>
            <p:cNvPr id="152" name="Shape 152" descr="Black-Princess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318425" y="3193850"/>
              <a:ext cx="580149" cy="1708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4989675" y="3193850"/>
              <a:ext cx="1091100" cy="139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Vosotros, Luka y Princesa, habl</a:t>
              </a:r>
              <a:r>
                <a:rPr lang="en" b="1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áis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mucho</a:t>
              </a:r>
            </a:p>
          </p:txBody>
        </p:sp>
      </p:grpSp>
      <p:pic>
        <p:nvPicPr>
          <p:cNvPr id="154" name="Shape 154" descr="Luka Mr. Alphabet 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8575" y="3193850"/>
            <a:ext cx="1091100" cy="17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678575" y="2519750"/>
            <a:ext cx="10911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6" name="Shape 156" descr="Sra. Siqueira hippi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1100" y="857249"/>
            <a:ext cx="1294874" cy="1610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Shape 157"/>
          <p:cNvGrpSpPr/>
          <p:nvPr/>
        </p:nvGrpSpPr>
        <p:grpSpPr>
          <a:xfrm>
            <a:off x="6226200" y="909100"/>
            <a:ext cx="2191200" cy="2087000"/>
            <a:chOff x="6420525" y="909150"/>
            <a:chExt cx="2191200" cy="2087000"/>
          </a:xfrm>
        </p:grpSpPr>
        <p:pic>
          <p:nvPicPr>
            <p:cNvPr id="158" name="Shape 158" descr="nicubunu-Comic-characters-Bearded-guy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20525" y="909149"/>
              <a:ext cx="1392047" cy="161059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59" name="Shape 159" descr="Luka Mr. Alphabet 1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20500" y="909150"/>
              <a:ext cx="1091100" cy="161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 txBox="1"/>
            <p:nvPr/>
          </p:nvSpPr>
          <p:spPr>
            <a:xfrm>
              <a:off x="6420525" y="2519750"/>
              <a:ext cx="21912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Ustedes, Luka y Carlos, habl</a:t>
              </a:r>
              <a:r>
                <a:rPr lang="en" b="1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an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mucho.</a:t>
              </a: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6226200" y="3242800"/>
            <a:ext cx="2640149" cy="1610812"/>
            <a:chOff x="6263525" y="3242912"/>
            <a:chExt cx="2640149" cy="1610812"/>
          </a:xfrm>
        </p:grpSpPr>
        <p:sp>
          <p:nvSpPr>
            <p:cNvPr id="162" name="Shape 162"/>
            <p:cNvSpPr txBox="1"/>
            <p:nvPr/>
          </p:nvSpPr>
          <p:spPr>
            <a:xfrm>
              <a:off x="7812575" y="3931225"/>
              <a:ext cx="1091100" cy="922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Ellos no habl</a:t>
              </a:r>
              <a:r>
                <a:rPr lang="en" b="1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an</a:t>
              </a:r>
              <a:r>
                <a:rPr lang="en">
                  <a:latin typeface="Bree Serif"/>
                  <a:ea typeface="Bree Serif"/>
                  <a:cs typeface="Bree Serif"/>
                  <a:sym typeface="Bree Serif"/>
                </a:rPr>
                <a:t> mucho.</a:t>
              </a:r>
            </a:p>
          </p:txBody>
        </p:sp>
        <p:grpSp>
          <p:nvGrpSpPr>
            <p:cNvPr id="163" name="Shape 163"/>
            <p:cNvGrpSpPr/>
            <p:nvPr/>
          </p:nvGrpSpPr>
          <p:grpSpPr>
            <a:xfrm>
              <a:off x="6263525" y="3242912"/>
              <a:ext cx="1643747" cy="1610597"/>
              <a:chOff x="6754175" y="3195212"/>
              <a:chExt cx="1643747" cy="1610597"/>
            </a:xfrm>
          </p:grpSpPr>
          <p:pic>
            <p:nvPicPr>
              <p:cNvPr id="164" name="Shape 164" descr="Black-Princess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flipH="1">
                <a:off x="6754175" y="3195224"/>
                <a:ext cx="580149" cy="16105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Shape 165" descr="nicubunu-Comic-characters-Bearded-guy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05875" y="3195212"/>
                <a:ext cx="1392047" cy="1610597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9275" y="178100"/>
            <a:ext cx="2909400" cy="481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What is the Infinitive?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Infinitive- the verb in its original format. You do not know who is doing the action, if the action is in the present or past, ect.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In English, infinitive is: to .../ example: to talk, to study.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In Spanish, the verbs in the infinitive end in ar, er, ir.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We will be studying verbs that end in ar. Check some examples.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Verbos en el Infinitivo- terminan en “ar”, “er” o “ir.”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624" y="767175"/>
            <a:ext cx="5945349" cy="39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212525" y="4563350"/>
            <a:ext cx="5619900" cy="5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Me gusta hablar. Necesito trabajar. No me gusta practicar deportes. Can you make a sentence using the infinitive?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99150" y="178100"/>
            <a:ext cx="2762400" cy="481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Now, let’s conjugate “hablar”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Step 1: drop the ar (the ending)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Keep the stem (la raíz) - habl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Bree Serif"/>
              <a:buAutoNum type="arabicPeriod"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Add the endings according to the pronouns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Yo habl o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Tú habl as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Ella/él, usted habl a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Nosotros habl amos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Vosotros habl áis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Bree Serif"/>
                <a:ea typeface="Bree Serif"/>
                <a:cs typeface="Bree Serif"/>
                <a:sym typeface="Bree Serif"/>
              </a:rPr>
              <a:t>Ellos, ellas, ustedes habl an</a:t>
            </a:r>
          </a:p>
          <a:p>
            <a:pPr lvl="0">
              <a:spcBef>
                <a:spcPts val="0"/>
              </a:spcBef>
              <a:buNone/>
            </a:pPr>
            <a:endParaRPr sz="14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other “ar” verbs follow the same pattern. *</a:t>
            </a:r>
          </a:p>
        </p:txBody>
      </p:sp>
      <p:pic>
        <p:nvPicPr>
          <p:cNvPr id="180" name="Shape 180" descr="nicubunu-Comic-characters-Bearded-gu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175" y="909099"/>
            <a:ext cx="1392048" cy="16105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1" name="Shape 181" descr="Black-Prince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521075" y="909100"/>
            <a:ext cx="580149" cy="170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052900" y="1112575"/>
            <a:ext cx="952500" cy="11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Ella cant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y estudi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mucho.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678575" y="2519750"/>
            <a:ext cx="10911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3361800" y="2467850"/>
            <a:ext cx="11424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Yo bail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</a:t>
            </a:r>
          </a:p>
        </p:txBody>
      </p:sp>
      <p:pic>
        <p:nvPicPr>
          <p:cNvPr id="185" name="Shape 185" descr="Sra. Siqueira hippi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9075" y="909099"/>
            <a:ext cx="1294874" cy="161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nicubunu-Comic-characters-Bearded-gu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074" y="2831624"/>
            <a:ext cx="1392048" cy="15065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7" name="Shape 187" descr="Luka Mr. Alphabet 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6200" y="909100"/>
            <a:ext cx="1091100" cy="142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6143750" y="2216700"/>
            <a:ext cx="1294800" cy="7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El practic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para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superhéroe.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983600" y="3027975"/>
            <a:ext cx="1091100" cy="16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Ustedes-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Ellos pregunt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mucho ? </a:t>
            </a:r>
          </a:p>
        </p:txBody>
      </p:sp>
      <p:grpSp>
        <p:nvGrpSpPr>
          <p:cNvPr id="190" name="Shape 190"/>
          <p:cNvGrpSpPr/>
          <p:nvPr/>
        </p:nvGrpSpPr>
        <p:grpSpPr>
          <a:xfrm>
            <a:off x="6700580" y="3028021"/>
            <a:ext cx="1198589" cy="1610598"/>
            <a:chOff x="6902645" y="3027973"/>
            <a:chExt cx="1392089" cy="1610598"/>
          </a:xfrm>
        </p:grpSpPr>
        <p:pic>
          <p:nvPicPr>
            <p:cNvPr id="191" name="Shape 191" descr="nicubunu-Comic-characters-Bearded-guy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15810" y="3027973"/>
              <a:ext cx="1178925" cy="1610598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92" name="Shape 192" descr="Black-Princess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6902645" y="3027984"/>
              <a:ext cx="491328" cy="1610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 txBox="1"/>
          <p:nvPr/>
        </p:nvSpPr>
        <p:spPr>
          <a:xfrm>
            <a:off x="4717800" y="2440100"/>
            <a:ext cx="1294800" cy="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Tú mir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la tele.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169225" y="4338200"/>
            <a:ext cx="1500000" cy="7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Usted, Maestro Carlos, entreg</a:t>
            </a:r>
            <a:r>
              <a:rPr lang="en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los papeles. 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4876899" y="3027925"/>
            <a:ext cx="1818700" cy="1357176"/>
            <a:chOff x="5030649" y="2984625"/>
            <a:chExt cx="1818700" cy="1357176"/>
          </a:xfrm>
        </p:grpSpPr>
        <p:pic>
          <p:nvPicPr>
            <p:cNvPr id="196" name="Shape 196" descr="Luka Mr. Alphabet 1.JP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40000" y="2984624"/>
              <a:ext cx="909350" cy="135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 descr="Sra. Siqueira hippi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0649" y="2984624"/>
              <a:ext cx="909349" cy="1357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Shape 198"/>
          <p:cNvSpPr txBox="1"/>
          <p:nvPr/>
        </p:nvSpPr>
        <p:spPr>
          <a:xfrm>
            <a:off x="4876950" y="4338200"/>
            <a:ext cx="1818600" cy="6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Nosotros busc</a:t>
            </a:r>
            <a:r>
              <a:rPr lang="en" sz="12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amos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 la perrita: Sandy,¿ dónde está?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913</Words>
  <Application>Microsoft Office PowerPoint</Application>
  <PresentationFormat>On-screen Show (16:9)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Lato</vt:lpstr>
      <vt:lpstr>Roboto</vt:lpstr>
      <vt:lpstr>Arial</vt:lpstr>
      <vt:lpstr>Bree Serif</vt:lpstr>
      <vt:lpstr>material</vt:lpstr>
      <vt:lpstr>2.06 - Present Tense</vt:lpstr>
      <vt:lpstr>Objectives- Metas</vt:lpstr>
      <vt:lpstr>¿Te gusta? o ¿No te gusta?  ¿ Qué te gusta ...?  ¿Cuándo? ¿Dónde? ¿Con quién? </vt:lpstr>
      <vt:lpstr>Estudiar= to study escuchar = to listen mirar= to watch dibujar = to draw entregar= to deliver, to turn it in bailar= to dance practicar = to practice hablar = to speak participar= to participate trabajar= to work preguntar= to ask buscar= to look for    When talking I … Yo estudio, Yo escucho, Yo miro, Yo dibujo, etc… (drop the ar and add “o” for Yo= I)</vt:lpstr>
      <vt:lpstr>¿Te gusta? o ¿No te gusta?  ¿ Qué te gusta ...?  ¿Cuándo? ¿Dónde? ¿Con quién? </vt:lpstr>
      <vt:lpstr>Subject Pronouns  Yo=I  Tú = You  Usted= You (formal)  Ella/él = she/he</vt:lpstr>
      <vt:lpstr>Subject Pronouns  Nosotros=we Nosotras  Vosotros/ vosotras= you all  Ustedes=you all  Ellos/ellas= they </vt:lpstr>
      <vt:lpstr>What is the Infinitive?  Infinitive- the verb in its original format. You do not know who is doing the action, if the action is in the present or past, ect.   In English, infinitive is: to .../ example: to talk, to study.  In Spanish, the verbs in the infinitive end in ar, er, ir.  We will be studying verbs that end in ar. Check some examples.    </vt:lpstr>
      <vt:lpstr>Now, let’s conjugate “hablar”  Step 1: drop the ar (the ending) Keep the stem (la raíz) - habl Add the endings according to the pronouns   Yo habl o  Tú habl as  Ella/él, usted habl a  Nosotros habl amos  Vosotros habl áis  Ellos, ellas, ustedes habl an   </vt:lpstr>
      <vt:lpstr>¿Qué haces tú? - write 3 sentences ( 3 frases) using Yo+ verb.- Choose 3 different ones.  Cross the ar. Keep the stem Add “o” Optional add cuándo-when, dónde-where, qué-what, con quién -with whom (repaso- conmigo, contigo, con ella, con nosotros, etc.)  Ejemplos: Yo hablo en mi casa. Yo canto con mis amigas.  (Do not use- Me gusta cantar- you’re not conjugating cantar, you are leaving it in the infinitive.)</vt:lpstr>
      <vt:lpstr>¿Qué hace ella/él? - escribe 3 frases con Ella/él+ verb.- Choose 3 different ones.  Cross the ar. Keep the stem Add “a”  Ejemplo:  Mi amiga habla mucho. Ella canta bien.  (Do not use- Le gusta cantar- you’re not conjugating cantar, you are leaving it in the infinitive.)</vt:lpstr>
      <vt:lpstr>¿Qué hacen ustedes? - write 3 sentences using Nosotros, nosotras + verb.- Choose 3 different ones.  Cross the ar. Keep the stem Add “amos”  Ejemplo: Yo y mi amiga hablamos mucho. Nosotras cantamos bien.  (Do not use- Nos  gusta cantar- you’re not conjugating cantar, you are leaving it in the infinitive.)</vt:lpstr>
      <vt:lpstr>Cliparts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2.06 - Present Tense</dc:title>
  <dc:creator>Siqueira, Ana</dc:creator>
  <cp:lastModifiedBy>Siqueira, Ana</cp:lastModifiedBy>
  <cp:revision>3</cp:revision>
  <dcterms:modified xsi:type="dcterms:W3CDTF">2017-03-11T02:16:35Z</dcterms:modified>
</cp:coreProperties>
</file>